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Instrument Sans SemiBold"/>
      <p:regular r:id="rId18"/>
      <p:bold r:id="rId19"/>
      <p:italic r:id="rId20"/>
      <p:boldItalic r:id="rId21"/>
    </p:embeddedFont>
    <p:embeddedFont>
      <p:font typeface="Instrument Sans Medium"/>
      <p:regular r:id="rId22"/>
      <p:bold r:id="rId23"/>
      <p:italic r:id="rId24"/>
      <p:boldItalic r:id="rId25"/>
    </p:embeddedFont>
    <p:embeddedFont>
      <p:font typeface="Instrumen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InstrumentSansSemiBold-italic.fntdata"/><Relationship Id="rId22" Type="http://schemas.openxmlformats.org/officeDocument/2006/relationships/font" Target="fonts/InstrumentSansMedium-regular.fntdata"/><Relationship Id="rId21" Type="http://schemas.openxmlformats.org/officeDocument/2006/relationships/font" Target="fonts/InstrumentSansSemiBold-boldItalic.fntdata"/><Relationship Id="rId24" Type="http://schemas.openxmlformats.org/officeDocument/2006/relationships/font" Target="fonts/InstrumentSansMedium-italic.fntdata"/><Relationship Id="rId23" Type="http://schemas.openxmlformats.org/officeDocument/2006/relationships/font" Target="fonts/InstrumentSansMedium-bold.fntdata"/><Relationship Id="rId26" Type="http://schemas.openxmlformats.org/officeDocument/2006/relationships/font" Target="fonts/InstrumentSans-regular.fntdata"/><Relationship Id="rId25" Type="http://schemas.openxmlformats.org/officeDocument/2006/relationships/font" Target="fonts/InstrumentSansMedium-boldItalic.fntdata"/><Relationship Id="rId28" Type="http://schemas.openxmlformats.org/officeDocument/2006/relationships/font" Target="fonts/InstrumentSans-italic.fntdata"/><Relationship Id="rId27" Type="http://schemas.openxmlformats.org/officeDocument/2006/relationships/font" Target="fonts/InstrumentSans-bold.fntdata"/><Relationship Id="rId29" Type="http://schemas.openxmlformats.org/officeDocument/2006/relationships/font" Target="fonts/Instrument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InstrumentSansSemiBold-bold.fntdata"/><Relationship Id="rId18" Type="http://schemas.openxmlformats.org/officeDocument/2006/relationships/font" Target="fonts/Instrument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92d4106e7b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92d4106e7b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2d649cc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92d649cc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92d4106e7b_0_2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92d4106e7b_0_2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2d4106e7b_0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92d4106e7b_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92d4106e7b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92d4106e7b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2d4106e7b_0_2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92d4106e7b_0_2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92d4106e7b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92d4106e7b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Gemini_Generated_Image_9hn1al9hn1al9hn1.jfif"/>
          <p:cNvPicPr preferRelativeResize="0"/>
          <p:nvPr/>
        </p:nvPicPr>
        <p:blipFill rotWithShape="1">
          <a:blip r:embed="rId2">
            <a:alphaModFix/>
          </a:blip>
          <a:srcRect b="0" l="0" r="0" t="17156"/>
          <a:stretch/>
        </p:blipFill>
        <p:spPr>
          <a:xfrm>
            <a:off x="-11900" y="0"/>
            <a:ext cx="9150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0800000">
            <a:off x="-14451" y="2119134"/>
            <a:ext cx="9150651" cy="3018416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title"/>
          </p:nvPr>
        </p:nvSpPr>
        <p:spPr>
          <a:xfrm>
            <a:off x="3117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1" sz="1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i="1"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74750" y="3786932"/>
            <a:ext cx="63576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2474750" y="4139951"/>
            <a:ext cx="6357600" cy="2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None/>
              <a:defRPr>
                <a:solidFill>
                  <a:srgbClr val="B7B7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>
            <a:off x="2474750" y="4426183"/>
            <a:ext cx="6357600" cy="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13"/>
          <p:cNvSpPr txBox="1"/>
          <p:nvPr>
            <p:ph idx="6" type="subTitle"/>
          </p:nvPr>
        </p:nvSpPr>
        <p:spPr>
          <a:xfrm>
            <a:off x="2474750" y="4791328"/>
            <a:ext cx="6357600" cy="2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None/>
              <a:defRPr b="1">
                <a:solidFill>
                  <a:srgbClr val="B7B7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3" title="headshot_tim.jpg"/>
          <p:cNvPicPr preferRelativeResize="0"/>
          <p:nvPr/>
        </p:nvPicPr>
        <p:blipFill rotWithShape="1">
          <a:blip r:embed="rId3">
            <a:alphaModFix/>
          </a:blip>
          <a:srcRect b="2292" l="0" r="3269" t="976"/>
          <a:stretch/>
        </p:blipFill>
        <p:spPr>
          <a:xfrm>
            <a:off x="146508" y="2781487"/>
            <a:ext cx="2251200" cy="22491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322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98711" y="251850"/>
            <a:ext cx="26871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93975" y="1789925"/>
            <a:ext cx="2648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3416250" y="251850"/>
            <a:ext cx="5333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74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25" y="119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556750" y="2292118"/>
            <a:ext cx="5886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564741" y="727200"/>
            <a:ext cx="81846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700"/>
              <a:buNone/>
              <a:defRPr sz="7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541525" y="2560625"/>
            <a:ext cx="8269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634350" y="3233675"/>
            <a:ext cx="6173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●"/>
              <a:defRPr sz="2000">
                <a:solidFill>
                  <a:srgbClr val="F4CCCC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○"/>
              <a:defRPr sz="2000">
                <a:solidFill>
                  <a:srgbClr val="F4CCCC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■"/>
              <a:defRPr sz="2000">
                <a:solidFill>
                  <a:srgbClr val="F4CCCC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●"/>
              <a:defRPr sz="2000">
                <a:solidFill>
                  <a:srgbClr val="F4CCCC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○"/>
              <a:defRPr sz="2000">
                <a:solidFill>
                  <a:srgbClr val="F4CCCC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■"/>
              <a:defRPr sz="2000">
                <a:solidFill>
                  <a:srgbClr val="F4CCCC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●"/>
              <a:defRPr sz="2000">
                <a:solidFill>
                  <a:srgbClr val="F4CCCC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○"/>
              <a:defRPr sz="2000">
                <a:solidFill>
                  <a:srgbClr val="F4CCCC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000"/>
              <a:buChar char="■"/>
              <a:defRPr sz="2000">
                <a:solidFill>
                  <a:srgbClr val="F4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84" name="Google Shape;84;p18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85" name="Google Shape;85;p18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96" name="Google Shape;96;p19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97" name="Google Shape;97;p19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9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2" name="Google Shape;102;p20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106" name="Google Shape;106;p20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107" name="Google Shape;107;p20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0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 1">
  <p:cSld name="BLANK_1_1_1_1_1_1_1_1_1_1_1_2_1_2">
    <p:bg>
      <p:bgPr>
        <a:solidFill>
          <a:schemeClr val="dk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4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24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4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4" name="Google Shape;184;p24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4" name="Google Shape;204;p25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5" name="Google Shape;205;p25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6" name="Google Shape;206;p25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7" name="Google Shape;207;p25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8" name="Google Shape;208;p25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9" name="Google Shape;209;p25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25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3" name="Google Shape;223;p27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27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45" name="Google Shape;245;p30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6" name="Google Shape;246;p3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9" name="Google Shape;249;p30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0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258" name="Google Shape;258;p32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259" name="Google Shape;259;p3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33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266" name="Google Shape;266;p33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2" name="Google Shape;272;p33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76" name="Google Shape;276;p3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7" name="Google Shape;277;p3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3" name="Google Shape;283;p34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5" name="Google Shape;285;p34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7" name="Google Shape;287;p34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1" name="Google Shape;291;p3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5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98" name="Google Shape;298;p35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99" name="Google Shape;299;p35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301" name="Google Shape;301;p35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2" name="Google Shape;302;p35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3" name="Google Shape;303;p35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304" name="Google Shape;304;p35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5" name="Google Shape;305;p35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9" name="Google Shape;309;p3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6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312" name="Google Shape;312;p36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3" name="Google Shape;313;p36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4" name="Google Shape;314;p36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315" name="Google Shape;315;p36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6" name="Google Shape;316;p36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7" name="Google Shape;317;p36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318" name="Google Shape;318;p36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19" name="Google Shape;319;p36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320" name="Google Shape;320;p36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6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27" name="Google Shape;327;p37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8" name="Google Shape;328;p37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29" name="Google Shape;329;p37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0" name="Google Shape;330;p37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1" name="Google Shape;331;p37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2" name="Google Shape;332;p37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3" name="Google Shape;333;p37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4" name="Google Shape;334;p37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5" name="Google Shape;335;p37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6" name="Google Shape;336;p37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7" name="Google Shape;337;p37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8" name="Google Shape;338;p37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39" name="Google Shape;339;p37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0" name="Google Shape;340;p37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1" name="Google Shape;341;p37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2" name="Google Shape;342;p37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3" name="Google Shape;343;p37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4" name="Google Shape;344;p37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45" name="Google Shape;345;p37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48" name="Google Shape;348;p38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49" name="Google Shape;349;p38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50" name="Google Shape;350;p38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51" name="Google Shape;351;p38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52" name="Google Shape;352;p38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353" name="Google Shape;353;p3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5" name="Google Shape;355;p38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56" name="Google Shape;356;p38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7" name="Google Shape;357;p38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8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0" name="Google Shape;360;p38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361" name="Google Shape;361;p38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62" name="Google Shape;362;p38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5" name="Google Shape;365;p39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6" name="Google Shape;366;p39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7" name="Google Shape;367;p3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9" name="Google Shape;369;p39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70" name="Google Shape;370;p39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71" name="Google Shape;371;p3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6" name="Google Shape;376;p4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9" name="Google Shape;379;p4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3" name="Google Shape;383;p41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84" name="Google Shape;384;p41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86" name="Google Shape;386;p4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0" name="Google Shape;390;p4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91" name="Google Shape;391;p42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92" name="Google Shape;392;p42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93" name="Google Shape;393;p42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94" name="Google Shape;394;p42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95" name="Google Shape;395;p42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96" name="Google Shape;396;p42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97" name="Google Shape;397;p42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98" name="Google Shape;398;p42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9" name="Google Shape;399;p42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3" name="Google Shape;403;p43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04" name="Google Shape;404;p43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05" name="Google Shape;405;p43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07" name="Google Shape;407;p43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08" name="Google Shape;408;p43"/>
          <p:cNvSpPr txBox="1"/>
          <p:nvPr>
            <p:ph idx="7" type="body"/>
          </p:nvPr>
        </p:nvSpPr>
        <p:spPr>
          <a:xfrm>
            <a:off x="2450475" y="38402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8" type="body"/>
          </p:nvPr>
        </p:nvSpPr>
        <p:spPr>
          <a:xfrm>
            <a:off x="284700" y="38402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410" name="Google Shape;410;p43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1" name="Google Shape;411;p43"/>
          <p:cNvSpPr txBox="1"/>
          <p:nvPr>
            <p:ph idx="9" type="subTitle"/>
          </p:nvPr>
        </p:nvSpPr>
        <p:spPr>
          <a:xfrm>
            <a:off x="284700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12" name="Google Shape;412;p43"/>
          <p:cNvSpPr txBox="1"/>
          <p:nvPr>
            <p:ph idx="13" type="subTitle"/>
          </p:nvPr>
        </p:nvSpPr>
        <p:spPr>
          <a:xfrm>
            <a:off x="2454069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15" name="Google Shape;415;p44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44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44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9" name="Google Shape;419;p44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1" name="Google Shape;421;p44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2" name="Google Shape;422;p44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4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26" name="Google Shape;426;p45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45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5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29" name="Google Shape;429;p45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1" name="Google Shape;431;p45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32" name="Google Shape;432;p45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4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6" name="Google Shape;436;p4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6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41" name="Google Shape;441;p46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46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4" name="Google Shape;444;p46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5" name="Google Shape;445;p46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9" name="Google Shape;449;p4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0" name="Google Shape;450;p47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51" name="Google Shape;451;p47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47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53" name="Google Shape;453;p47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54" name="Google Shape;454;p47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47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56" name="Google Shape;456;p47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57" name="Google Shape;457;p47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47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59" name="Google Shape;459;p47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60" name="Google Shape;460;p47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47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62" name="Google Shape;462;p47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63" name="Google Shape;463;p4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80" name="Google Shape;480;p5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85" name="Google Shape;485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6" name="Google Shape;486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91" name="Google Shape;491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5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6" name="Google Shape;496;p5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5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5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9" name="Google Shape;499;p5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0" name="Google Shape;500;p5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4" name="Google Shape;504;p6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07" name="Google Shape;507;p6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8" name="Google Shape;508;p6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6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6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15" name="Google Shape;515;p6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6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6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6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1" name="Google Shape;521;p6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2" name="Google Shape;522;p6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6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6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525" name="Google Shape;525;p6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6" name="Google Shape;526;p6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6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6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1" name="Google Shape;531;p6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4" name="Google Shape;534;p6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6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6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7" name="Google Shape;53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8" name="Google Shape;538;p6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9" name="Google Shape;539;p6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p6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6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6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5" name="Google Shape;545;p6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6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7" name="Google Shape;54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8" name="Google Shape;548;p6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9" name="Google Shape;549;p6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0" name="Google Shape;550;p6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6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6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6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6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6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1" name="Google Shape;561;p6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6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6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5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://canvas.cornell.edu/courses/86527" TargetMode="External"/><Relationship Id="rId5" Type="http://schemas.openxmlformats.org/officeDocument/2006/relationships/hyperlink" Target="https://github.com/timothyfraser/dsai" TargetMode="External"/><Relationship Id="rId6" Type="http://schemas.openxmlformats.org/officeDocument/2006/relationships/hyperlink" Target="http://github.com/timothyfraser/dsai/tree/main/00_quickstar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Cornell University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Systems Engineering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9" name="Google Shape;569;p69"/>
          <p:cNvSpPr/>
          <p:nvPr/>
        </p:nvSpPr>
        <p:spPr>
          <a:xfrm>
            <a:off x="2132825" y="4434600"/>
            <a:ext cx="16992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Dr. Tim Fraser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Assistant Teaching Professor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570" name="Google Shape;570;p69"/>
          <p:cNvSpPr txBox="1"/>
          <p:nvPr>
            <p:ph type="title"/>
          </p:nvPr>
        </p:nvSpPr>
        <p:spPr>
          <a:xfrm>
            <a:off x="368000" y="1455800"/>
            <a:ext cx="6433800" cy="24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3"/>
                </a:solidFill>
              </a:rPr>
              <a:t>Data Science and AI</a:t>
            </a:r>
            <a:endParaRPr sz="4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3"/>
                </a:solidFill>
              </a:rPr>
              <a:t>for Systems Engineering</a:t>
            </a:r>
            <a:endParaRPr sz="4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SYSEN 5381</a:t>
            </a:r>
            <a:endParaRPr sz="4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</a:endParaRPr>
          </a:p>
        </p:txBody>
      </p:sp>
      <p:sp>
        <p:nvSpPr>
          <p:cNvPr id="571" name="Google Shape;571;p69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here?</a:t>
            </a:r>
            <a:endParaRPr/>
          </a:p>
        </p:txBody>
      </p:sp>
      <p:sp>
        <p:nvSpPr>
          <p:cNvPr id="577" name="Google Shape;577;p70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0"/>
          <p:cNvSpPr txBox="1"/>
          <p:nvPr>
            <p:ph idx="1" type="body"/>
          </p:nvPr>
        </p:nvSpPr>
        <p:spPr>
          <a:xfrm>
            <a:off x="748850" y="1440225"/>
            <a:ext cx="4812900" cy="14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 2025 - McKinsey concludes 80% of companies surveyed had not seen significant return on investment from AI → the “</a:t>
            </a:r>
            <a:r>
              <a:rPr b="1" lang="en" sz="1500"/>
              <a:t>Gen AI Value Paradox</a:t>
            </a:r>
            <a:r>
              <a:rPr b="1" lang="en" sz="1500"/>
              <a:t>.”</a:t>
            </a:r>
            <a:endParaRPr b="1"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500"/>
          </a:p>
        </p:txBody>
      </p:sp>
      <p:cxnSp>
        <p:nvCxnSpPr>
          <p:cNvPr id="580" name="Google Shape;580;p70"/>
          <p:cNvCxnSpPr>
            <a:stCxn id="581" idx="0"/>
            <a:endCxn id="582" idx="2"/>
          </p:cNvCxnSpPr>
          <p:nvPr/>
        </p:nvCxnSpPr>
        <p:spPr>
          <a:xfrm rot="-5400000">
            <a:off x="6791551" y="2522087"/>
            <a:ext cx="1297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3" name="Google Shape;5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613" y="825025"/>
            <a:ext cx="253466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50" y="2278388"/>
            <a:ext cx="3800425" cy="1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950" y="3171137"/>
            <a:ext cx="2501976" cy="13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 txBox="1"/>
          <p:nvPr/>
        </p:nvSpPr>
        <p:spPr>
          <a:xfrm>
            <a:off x="748850" y="3586125"/>
            <a:ext cx="358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Are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there </a:t>
            </a:r>
            <a:r>
              <a:rPr b="1" lang="en" sz="1500" u="sng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better ways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to use LLMs?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here?</a:t>
            </a:r>
            <a:endParaRPr/>
          </a:p>
        </p:txBody>
      </p:sp>
      <p:sp>
        <p:nvSpPr>
          <p:cNvPr id="592" name="Google Shape;592;p71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1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613" y="560112"/>
            <a:ext cx="2501976" cy="13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>
            <p:ph idx="1" type="body"/>
          </p:nvPr>
        </p:nvSpPr>
        <p:spPr>
          <a:xfrm>
            <a:off x="748850" y="1440225"/>
            <a:ext cx="4812900" cy="26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want to know…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do we </a:t>
            </a:r>
            <a:r>
              <a:rPr b="1" i="1" lang="en" sz="1500" u="sng"/>
              <a:t>use</a:t>
            </a:r>
            <a:r>
              <a:rPr lang="en" sz="1500"/>
              <a:t> AI models (large language models) effectively?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can Data Science help us use AI models better?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do we effective build AI agents?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can AI models help us do Data Science?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How do we </a:t>
            </a:r>
            <a:r>
              <a:rPr lang="en" sz="1500"/>
              <a:t>make </a:t>
            </a:r>
            <a:r>
              <a:rPr b="1" lang="en" sz="1500" u="sng"/>
              <a:t>value</a:t>
            </a:r>
            <a:r>
              <a:rPr lang="en" sz="1500"/>
              <a:t> from LLMs, instead of </a:t>
            </a:r>
            <a:r>
              <a:rPr i="1" lang="en" sz="1500" u="sng"/>
              <a:t>blah</a:t>
            </a:r>
            <a:r>
              <a:rPr lang="en" sz="1500"/>
              <a:t>?</a:t>
            </a:r>
            <a:endParaRPr sz="1500"/>
          </a:p>
        </p:txBody>
      </p:sp>
      <p:pic>
        <p:nvPicPr>
          <p:cNvPr id="596" name="Google Shape;5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213" y="3171183"/>
            <a:ext cx="2542800" cy="1423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71"/>
          <p:cNvCxnSpPr>
            <a:stCxn id="596" idx="0"/>
            <a:endCxn id="594" idx="2"/>
          </p:cNvCxnSpPr>
          <p:nvPr/>
        </p:nvCxnSpPr>
        <p:spPr>
          <a:xfrm rot="-5400000">
            <a:off x="6792163" y="2522133"/>
            <a:ext cx="1297500" cy="600"/>
          </a:xfrm>
          <a:prstGeom prst="curvedConnector3">
            <a:avLst>
              <a:gd fmla="val 41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71"/>
          <p:cNvSpPr/>
          <p:nvPr/>
        </p:nvSpPr>
        <p:spPr>
          <a:xfrm>
            <a:off x="6904275" y="1960950"/>
            <a:ext cx="434100" cy="1122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74EA7">
              <a:alpha val="490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9" name="Google Shape;599;p71"/>
          <p:cNvSpPr/>
          <p:nvPr/>
        </p:nvSpPr>
        <p:spPr>
          <a:xfrm rot="10800000">
            <a:off x="7543475" y="2010300"/>
            <a:ext cx="434100" cy="1122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74EA7">
              <a:alpha val="490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2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2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Course</a:t>
            </a:r>
            <a:endParaRPr/>
          </a:p>
        </p:txBody>
      </p:sp>
      <p:pic>
        <p:nvPicPr>
          <p:cNvPr id="607" name="Google Shape;607;p72"/>
          <p:cNvPicPr preferRelativeResize="0"/>
          <p:nvPr/>
        </p:nvPicPr>
        <p:blipFill rotWithShape="1">
          <a:blip r:embed="rId3">
            <a:alphaModFix/>
          </a:blip>
          <a:srcRect b="0" l="0" r="37209" t="0"/>
          <a:stretch/>
        </p:blipFill>
        <p:spPr>
          <a:xfrm>
            <a:off x="6149726" y="517953"/>
            <a:ext cx="2454776" cy="39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2"/>
          <p:cNvSpPr txBox="1"/>
          <p:nvPr/>
        </p:nvSpPr>
        <p:spPr>
          <a:xfrm>
            <a:off x="744350" y="1371000"/>
            <a:ext cx="4862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Why are we here?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Introductions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Our Canvas Site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Instrument Sans"/>
              <a:buChar char="○"/>
            </a:pPr>
            <a:r>
              <a:rPr b="1" lang="en" sz="1700" u="sng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canvas.cornell.edu/courses/86527</a:t>
            </a:r>
            <a:r>
              <a:rPr b="1" lang="en" sz="17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 sz="17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Getting Started Module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Our Github Repo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Instrument Sans"/>
              <a:buChar char="○"/>
            </a:pPr>
            <a:r>
              <a:rPr b="1" lang="en" sz="1700" u="sng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</a:t>
            </a:r>
            <a:r>
              <a:rPr b="1" lang="en" sz="17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 sz="17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Char char="●"/>
            </a:pPr>
            <a:r>
              <a:rPr b="1" lang="en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Setting up for this Class!</a:t>
            </a:r>
            <a:endParaRPr b="1" sz="17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Instrument Sans"/>
              <a:buChar char="○"/>
            </a:pPr>
            <a:r>
              <a:rPr b="1" lang="en" sz="1700" u="sng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github.com/timothyfraser/dsai/tree/main/00_quickstart</a:t>
            </a:r>
            <a:r>
              <a:rPr b="1" lang="en" sz="17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b="1" sz="17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Teaching Team</a:t>
            </a:r>
            <a:endParaRPr/>
          </a:p>
        </p:txBody>
      </p:sp>
      <p:sp>
        <p:nvSpPr>
          <p:cNvPr id="614" name="Google Shape;614;p7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3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3"/>
          <p:cNvSpPr/>
          <p:nvPr/>
        </p:nvSpPr>
        <p:spPr>
          <a:xfrm>
            <a:off x="820075" y="1010575"/>
            <a:ext cx="2149200" cy="3972600"/>
          </a:xfrm>
          <a:prstGeom prst="roundRect">
            <a:avLst>
              <a:gd fmla="val 5508" name="adj"/>
            </a:avLst>
          </a:prstGeom>
          <a:solidFill>
            <a:srgbClr val="F3F3F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73"/>
          <p:cNvSpPr txBox="1"/>
          <p:nvPr>
            <p:ph idx="4294967295" type="subTitle"/>
          </p:nvPr>
        </p:nvSpPr>
        <p:spPr>
          <a:xfrm>
            <a:off x="963125" y="1134875"/>
            <a:ext cx="17949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Dr. Tim Fraser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618" name="Google Shape;618;p73"/>
          <p:cNvSpPr txBox="1"/>
          <p:nvPr>
            <p:ph idx="6" type="body"/>
          </p:nvPr>
        </p:nvSpPr>
        <p:spPr>
          <a:xfrm>
            <a:off x="908975" y="3935325"/>
            <a:ext cx="1934100" cy="951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Asst Teaching Professor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Systems Engineering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Computational Social Scientist</a:t>
            </a:r>
            <a:endParaRPr sz="1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">
                <a:solidFill>
                  <a:srgbClr val="B7B7B7"/>
                </a:solidFill>
              </a:rPr>
              <a:t>Environmental Policy | Data Science</a:t>
            </a:r>
            <a:endParaRPr sz="791">
              <a:solidFill>
                <a:srgbClr val="B7B7B7"/>
              </a:solidFill>
            </a:endParaRPr>
          </a:p>
        </p:txBody>
      </p:sp>
      <p:pic>
        <p:nvPicPr>
          <p:cNvPr id="619" name="Google Shape;619;p73" title="headshot_tim.jpg"/>
          <p:cNvPicPr preferRelativeResize="0"/>
          <p:nvPr/>
        </p:nvPicPr>
        <p:blipFill rotWithShape="1">
          <a:blip r:embed="rId3">
            <a:alphaModFix/>
          </a:blip>
          <a:srcRect b="2292" l="0" r="3269" t="976"/>
          <a:stretch/>
        </p:blipFill>
        <p:spPr>
          <a:xfrm>
            <a:off x="756108" y="1638487"/>
            <a:ext cx="2251200" cy="22491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0" name="Google Shape;620;p73"/>
          <p:cNvSpPr/>
          <p:nvPr/>
        </p:nvSpPr>
        <p:spPr>
          <a:xfrm>
            <a:off x="3510375" y="1010575"/>
            <a:ext cx="2149200" cy="3972600"/>
          </a:xfrm>
          <a:prstGeom prst="roundRect">
            <a:avLst>
              <a:gd fmla="val 5508" name="adj"/>
            </a:avLst>
          </a:prstGeom>
          <a:solidFill>
            <a:srgbClr val="F3F3F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73"/>
          <p:cNvSpPr txBox="1"/>
          <p:nvPr>
            <p:ph idx="4294967295" type="subTitle"/>
          </p:nvPr>
        </p:nvSpPr>
        <p:spPr>
          <a:xfrm>
            <a:off x="3653425" y="1134875"/>
            <a:ext cx="17949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TA Jamie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622" name="Google Shape;622;p73"/>
          <p:cNvSpPr txBox="1"/>
          <p:nvPr>
            <p:ph idx="6" type="body"/>
          </p:nvPr>
        </p:nvSpPr>
        <p:spPr>
          <a:xfrm>
            <a:off x="3599275" y="3935325"/>
            <a:ext cx="1934100" cy="951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Department of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Food Science &amp; Naps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Professional Snacker </a:t>
            </a:r>
            <a:endParaRPr sz="1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">
                <a:solidFill>
                  <a:srgbClr val="B7B7B7"/>
                </a:solidFill>
              </a:rPr>
              <a:t>Blueberries | Chickpeas</a:t>
            </a:r>
            <a:endParaRPr sz="1200"/>
          </a:p>
        </p:txBody>
      </p:sp>
      <p:pic>
        <p:nvPicPr>
          <p:cNvPr id="623" name="Google Shape;623;p73"/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3446408" y="1638487"/>
            <a:ext cx="2251200" cy="22491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73"/>
          <p:cNvSpPr/>
          <p:nvPr/>
        </p:nvSpPr>
        <p:spPr>
          <a:xfrm>
            <a:off x="6390850" y="1010575"/>
            <a:ext cx="2149200" cy="3972600"/>
          </a:xfrm>
          <a:prstGeom prst="roundRect">
            <a:avLst>
              <a:gd fmla="val 5508" name="adj"/>
            </a:avLst>
          </a:prstGeom>
          <a:solidFill>
            <a:srgbClr val="F3F3F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73"/>
          <p:cNvSpPr txBox="1"/>
          <p:nvPr>
            <p:ph idx="4294967295" type="subTitle"/>
          </p:nvPr>
        </p:nvSpPr>
        <p:spPr>
          <a:xfrm>
            <a:off x="6533900" y="1134875"/>
            <a:ext cx="17949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TA Evie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626" name="Google Shape;626;p73"/>
          <p:cNvSpPr txBox="1"/>
          <p:nvPr>
            <p:ph idx="6" type="body"/>
          </p:nvPr>
        </p:nvSpPr>
        <p:spPr>
          <a:xfrm>
            <a:off x="6479750" y="3935325"/>
            <a:ext cx="1934100" cy="951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Department of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Food Science &amp; Naps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Milk Quality Control Specialist</a:t>
            </a:r>
            <a:endParaRPr sz="1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1">
                <a:solidFill>
                  <a:srgbClr val="B7B7B7"/>
                </a:solidFill>
              </a:rPr>
              <a:t>Milk  | Milk | Milk</a:t>
            </a:r>
            <a:endParaRPr sz="1200"/>
          </a:p>
        </p:txBody>
      </p:sp>
      <p:pic>
        <p:nvPicPr>
          <p:cNvPr id="627" name="Google Shape;627;p73" title="image.jpg"/>
          <p:cNvPicPr preferRelativeResize="0"/>
          <p:nvPr/>
        </p:nvPicPr>
        <p:blipFill rotWithShape="1">
          <a:blip r:embed="rId5">
            <a:alphaModFix/>
          </a:blip>
          <a:srcRect b="37282" l="0" r="20000" t="1797"/>
          <a:stretch/>
        </p:blipFill>
        <p:spPr>
          <a:xfrm>
            <a:off x="6351262" y="1638474"/>
            <a:ext cx="2218200" cy="2249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Philosophy</a:t>
            </a:r>
            <a:endParaRPr/>
          </a:p>
        </p:txBody>
      </p:sp>
      <p:sp>
        <p:nvSpPr>
          <p:cNvPr id="633" name="Google Shape;633;p7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4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7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288450" y="1959025"/>
            <a:ext cx="2425200" cy="215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36" name="Google Shape;6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8" y="1827805"/>
            <a:ext cx="2501174" cy="200094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4"/>
          <p:cNvSpPr/>
          <p:nvPr/>
        </p:nvSpPr>
        <p:spPr>
          <a:xfrm>
            <a:off x="476575" y="1523050"/>
            <a:ext cx="2552400" cy="2552400"/>
          </a:xfrm>
          <a:prstGeom prst="roundRect">
            <a:avLst>
              <a:gd fmla="val 16667" name="adj"/>
            </a:avLst>
          </a:prstGeom>
          <a:solidFill>
            <a:srgbClr val="B31B1B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Trust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638" name="Google Shape;638;p74"/>
          <p:cNvSpPr/>
          <p:nvPr/>
        </p:nvSpPr>
        <p:spPr>
          <a:xfrm>
            <a:off x="6230673" y="1599250"/>
            <a:ext cx="2552400" cy="2552400"/>
          </a:xfrm>
          <a:prstGeom prst="roundRect">
            <a:avLst>
              <a:gd fmla="val 16667" name="adj"/>
            </a:avLst>
          </a:prstGeom>
          <a:solidFill>
            <a:srgbClr val="EB56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Skills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639" name="Google Shape;63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589" y="1864725"/>
            <a:ext cx="2501175" cy="222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4"/>
          <p:cNvSpPr/>
          <p:nvPr/>
        </p:nvSpPr>
        <p:spPr>
          <a:xfrm>
            <a:off x="3400404" y="1523050"/>
            <a:ext cx="2552400" cy="2552400"/>
          </a:xfrm>
          <a:prstGeom prst="roundRect">
            <a:avLst>
              <a:gd fmla="val 16667" name="adj"/>
            </a:avLst>
          </a:prstGeom>
          <a:solidFill>
            <a:srgbClr val="674EA7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Networks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5"/>
          <p:cNvSpPr/>
          <p:nvPr/>
        </p:nvSpPr>
        <p:spPr>
          <a:xfrm>
            <a:off x="284700" y="2037675"/>
            <a:ext cx="1367700" cy="2632200"/>
          </a:xfrm>
          <a:prstGeom prst="roundRect">
            <a:avLst>
              <a:gd fmla="val 1134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6" name="Google Shape;646;p75"/>
          <p:cNvSpPr/>
          <p:nvPr/>
        </p:nvSpPr>
        <p:spPr>
          <a:xfrm>
            <a:off x="1725834" y="2037675"/>
            <a:ext cx="1367700" cy="2632200"/>
          </a:xfrm>
          <a:prstGeom prst="roundRect">
            <a:avLst>
              <a:gd fmla="val 102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7" name="Google Shape;647;p75"/>
          <p:cNvSpPr/>
          <p:nvPr/>
        </p:nvSpPr>
        <p:spPr>
          <a:xfrm>
            <a:off x="3166967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8" name="Google Shape;648;p75"/>
          <p:cNvSpPr/>
          <p:nvPr/>
        </p:nvSpPr>
        <p:spPr>
          <a:xfrm>
            <a:off x="4608101" y="2037675"/>
            <a:ext cx="1367700" cy="2632200"/>
          </a:xfrm>
          <a:prstGeom prst="roundRect">
            <a:avLst>
              <a:gd fmla="val 978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9" name="Google Shape;649;p75"/>
          <p:cNvSpPr txBox="1"/>
          <p:nvPr>
            <p:ph idx="1" type="body"/>
          </p:nvPr>
        </p:nvSpPr>
        <p:spPr>
          <a:xfrm>
            <a:off x="281050" y="2623225"/>
            <a:ext cx="1363500" cy="4308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Canvas Site</a:t>
            </a:r>
            <a:endParaRPr/>
          </a:p>
        </p:txBody>
      </p:sp>
      <p:sp>
        <p:nvSpPr>
          <p:cNvPr id="650" name="Google Shape;650;p75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Github </a:t>
            </a:r>
            <a:endParaRPr/>
          </a:p>
        </p:txBody>
      </p:sp>
      <p:sp>
        <p:nvSpPr>
          <p:cNvPr id="651" name="Google Shape;651;p75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Syllabus</a:t>
            </a:r>
            <a:endParaRPr sz="1400"/>
          </a:p>
        </p:txBody>
      </p:sp>
      <p:sp>
        <p:nvSpPr>
          <p:cNvPr id="652" name="Google Shape;652;p75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Setting up</a:t>
            </a:r>
            <a:endParaRPr/>
          </a:p>
        </p:txBody>
      </p:sp>
      <p:sp>
        <p:nvSpPr>
          <p:cNvPr id="653" name="Google Shape;653;p7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75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55" name="Google Shape;655;p7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56" name="Google Shape;656;p75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7" name="Google Shape;657;p75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58" name="Google Shape;658;p75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9" name="Google Shape;659;p75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60" name="Google Shape;6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79" y="2961937"/>
            <a:ext cx="1124548" cy="15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5"/>
          <p:cNvPicPr preferRelativeResize="0"/>
          <p:nvPr/>
        </p:nvPicPr>
        <p:blipFill rotWithShape="1">
          <a:blip r:embed="rId4">
            <a:alphaModFix/>
          </a:blip>
          <a:srcRect b="47663" l="0" r="0" t="0"/>
          <a:stretch/>
        </p:blipFill>
        <p:spPr>
          <a:xfrm>
            <a:off x="318600" y="3009929"/>
            <a:ext cx="1288400" cy="14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417" y="2955194"/>
            <a:ext cx="954905" cy="15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075" y="3136800"/>
            <a:ext cx="1197625" cy="11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1850" y="102725"/>
            <a:ext cx="2225025" cy="49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7F7F7"/>
      </a:dk1>
      <a:lt1>
        <a:srgbClr val="222222"/>
      </a:lt1>
      <a:dk2>
        <a:srgbClr val="FFFDFD"/>
      </a:dk2>
      <a:lt2>
        <a:srgbClr val="FEFEFE"/>
      </a:lt2>
      <a:accent1>
        <a:srgbClr val="F8981D"/>
      </a:accent1>
      <a:accent2>
        <a:srgbClr val="FDAAA6"/>
      </a:accent2>
      <a:accent3>
        <a:srgbClr val="EF4035"/>
      </a:accent3>
      <a:accent4>
        <a:srgbClr val="FFE3BB"/>
      </a:accent4>
      <a:accent5>
        <a:srgbClr val="FFF8EE"/>
      </a:accent5>
      <a:accent6>
        <a:srgbClr val="578E32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